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1" d="100"/>
          <a:sy n="71" d="100"/>
        </p:scale>
        <p:origin x="90"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147400-6055-4445-8F29-B540A6BA219A}" type="datetimeFigureOut">
              <a:rPr lang="en-US" smtClean="0"/>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BBA60-8D2A-47BD-A775-F8B915387584}" type="slidenum">
              <a:rPr lang="en-US" smtClean="0"/>
              <a:t>‹#›</a:t>
            </a:fld>
            <a:endParaRPr lang="en-US"/>
          </a:p>
        </p:txBody>
      </p:sp>
    </p:spTree>
    <p:extLst>
      <p:ext uri="{BB962C8B-B14F-4D97-AF65-F5344CB8AC3E}">
        <p14:creationId xmlns:p14="http://schemas.microsoft.com/office/powerpoint/2010/main" val="2470595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147400-6055-4445-8F29-B540A6BA219A}" type="datetimeFigureOut">
              <a:rPr lang="en-US" smtClean="0"/>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BBA60-8D2A-47BD-A775-F8B915387584}" type="slidenum">
              <a:rPr lang="en-US" smtClean="0"/>
              <a:t>‹#›</a:t>
            </a:fld>
            <a:endParaRPr lang="en-US"/>
          </a:p>
        </p:txBody>
      </p:sp>
    </p:spTree>
    <p:extLst>
      <p:ext uri="{BB962C8B-B14F-4D97-AF65-F5344CB8AC3E}">
        <p14:creationId xmlns:p14="http://schemas.microsoft.com/office/powerpoint/2010/main" val="1149120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147400-6055-4445-8F29-B540A6BA219A}" type="datetimeFigureOut">
              <a:rPr lang="en-US" smtClean="0"/>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BBA60-8D2A-47BD-A775-F8B915387584}" type="slidenum">
              <a:rPr lang="en-US" smtClean="0"/>
              <a:t>‹#›</a:t>
            </a:fld>
            <a:endParaRPr lang="en-US"/>
          </a:p>
        </p:txBody>
      </p:sp>
    </p:spTree>
    <p:extLst>
      <p:ext uri="{BB962C8B-B14F-4D97-AF65-F5344CB8AC3E}">
        <p14:creationId xmlns:p14="http://schemas.microsoft.com/office/powerpoint/2010/main" val="3407395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147400-6055-4445-8F29-B540A6BA219A}" type="datetimeFigureOut">
              <a:rPr lang="en-US" smtClean="0"/>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BBA60-8D2A-47BD-A775-F8B915387584}" type="slidenum">
              <a:rPr lang="en-US" smtClean="0"/>
              <a:t>‹#›</a:t>
            </a:fld>
            <a:endParaRPr lang="en-US"/>
          </a:p>
        </p:txBody>
      </p:sp>
    </p:spTree>
    <p:extLst>
      <p:ext uri="{BB962C8B-B14F-4D97-AF65-F5344CB8AC3E}">
        <p14:creationId xmlns:p14="http://schemas.microsoft.com/office/powerpoint/2010/main" val="370591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147400-6055-4445-8F29-B540A6BA219A}" type="datetimeFigureOut">
              <a:rPr lang="en-US" smtClean="0"/>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BBA60-8D2A-47BD-A775-F8B915387584}" type="slidenum">
              <a:rPr lang="en-US" smtClean="0"/>
              <a:t>‹#›</a:t>
            </a:fld>
            <a:endParaRPr lang="en-US"/>
          </a:p>
        </p:txBody>
      </p:sp>
    </p:spTree>
    <p:extLst>
      <p:ext uri="{BB962C8B-B14F-4D97-AF65-F5344CB8AC3E}">
        <p14:creationId xmlns:p14="http://schemas.microsoft.com/office/powerpoint/2010/main" val="1355670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147400-6055-4445-8F29-B540A6BA219A}" type="datetimeFigureOut">
              <a:rPr lang="en-US" smtClean="0"/>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7BBA60-8D2A-47BD-A775-F8B915387584}" type="slidenum">
              <a:rPr lang="en-US" smtClean="0"/>
              <a:t>‹#›</a:t>
            </a:fld>
            <a:endParaRPr lang="en-US"/>
          </a:p>
        </p:txBody>
      </p:sp>
    </p:spTree>
    <p:extLst>
      <p:ext uri="{BB962C8B-B14F-4D97-AF65-F5344CB8AC3E}">
        <p14:creationId xmlns:p14="http://schemas.microsoft.com/office/powerpoint/2010/main" val="867150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147400-6055-4445-8F29-B540A6BA219A}" type="datetimeFigureOut">
              <a:rPr lang="en-US" smtClean="0"/>
              <a:t>10/2/2013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7BBA60-8D2A-47BD-A775-F8B915387584}" type="slidenum">
              <a:rPr lang="en-US" smtClean="0"/>
              <a:t>‹#›</a:t>
            </a:fld>
            <a:endParaRPr lang="en-US"/>
          </a:p>
        </p:txBody>
      </p:sp>
    </p:spTree>
    <p:extLst>
      <p:ext uri="{BB962C8B-B14F-4D97-AF65-F5344CB8AC3E}">
        <p14:creationId xmlns:p14="http://schemas.microsoft.com/office/powerpoint/2010/main" val="1757332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147400-6055-4445-8F29-B540A6BA219A}" type="datetimeFigureOut">
              <a:rPr lang="en-US" smtClean="0"/>
              <a:t>10/2/2013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7BBA60-8D2A-47BD-A775-F8B915387584}" type="slidenum">
              <a:rPr lang="en-US" smtClean="0"/>
              <a:t>‹#›</a:t>
            </a:fld>
            <a:endParaRPr lang="en-US"/>
          </a:p>
        </p:txBody>
      </p:sp>
    </p:spTree>
    <p:extLst>
      <p:ext uri="{BB962C8B-B14F-4D97-AF65-F5344CB8AC3E}">
        <p14:creationId xmlns:p14="http://schemas.microsoft.com/office/powerpoint/2010/main" val="284398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147400-6055-4445-8F29-B540A6BA219A}" type="datetimeFigureOut">
              <a:rPr lang="en-US" smtClean="0"/>
              <a:t>10/2/2013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7BBA60-8D2A-47BD-A775-F8B915387584}" type="slidenum">
              <a:rPr lang="en-US" smtClean="0"/>
              <a:t>‹#›</a:t>
            </a:fld>
            <a:endParaRPr lang="en-US"/>
          </a:p>
        </p:txBody>
      </p:sp>
    </p:spTree>
    <p:extLst>
      <p:ext uri="{BB962C8B-B14F-4D97-AF65-F5344CB8AC3E}">
        <p14:creationId xmlns:p14="http://schemas.microsoft.com/office/powerpoint/2010/main" val="1663503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147400-6055-4445-8F29-B540A6BA219A}" type="datetimeFigureOut">
              <a:rPr lang="en-US" smtClean="0"/>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7BBA60-8D2A-47BD-A775-F8B915387584}" type="slidenum">
              <a:rPr lang="en-US" smtClean="0"/>
              <a:t>‹#›</a:t>
            </a:fld>
            <a:endParaRPr lang="en-US"/>
          </a:p>
        </p:txBody>
      </p:sp>
    </p:spTree>
    <p:extLst>
      <p:ext uri="{BB962C8B-B14F-4D97-AF65-F5344CB8AC3E}">
        <p14:creationId xmlns:p14="http://schemas.microsoft.com/office/powerpoint/2010/main" val="288114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147400-6055-4445-8F29-B540A6BA219A}" type="datetimeFigureOut">
              <a:rPr lang="en-US" smtClean="0"/>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7BBA60-8D2A-47BD-A775-F8B915387584}" type="slidenum">
              <a:rPr lang="en-US" smtClean="0"/>
              <a:t>‹#›</a:t>
            </a:fld>
            <a:endParaRPr lang="en-US"/>
          </a:p>
        </p:txBody>
      </p:sp>
    </p:spTree>
    <p:extLst>
      <p:ext uri="{BB962C8B-B14F-4D97-AF65-F5344CB8AC3E}">
        <p14:creationId xmlns:p14="http://schemas.microsoft.com/office/powerpoint/2010/main" val="3366586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147400-6055-4445-8F29-B540A6BA219A}" type="datetimeFigureOut">
              <a:rPr lang="en-US" smtClean="0"/>
              <a:t>10/2/2013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7BBA60-8D2A-47BD-A775-F8B915387584}" type="slidenum">
              <a:rPr lang="en-US" smtClean="0"/>
              <a:t>‹#›</a:t>
            </a:fld>
            <a:endParaRPr lang="en-US"/>
          </a:p>
        </p:txBody>
      </p:sp>
    </p:spTree>
    <p:extLst>
      <p:ext uri="{BB962C8B-B14F-4D97-AF65-F5344CB8AC3E}">
        <p14:creationId xmlns:p14="http://schemas.microsoft.com/office/powerpoint/2010/main" val="558497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a:xfrm>
            <a:off x="1524000" y="5150224"/>
            <a:ext cx="9144000" cy="806822"/>
          </a:xfrm>
        </p:spPr>
        <p:txBody>
          <a:bodyPr>
            <a:normAutofit fontScale="92500" lnSpcReduction="20000"/>
          </a:bodyPr>
          <a:lstStyle/>
          <a:p>
            <a:endParaRPr lang="en-US" dirty="0" smtClean="0"/>
          </a:p>
          <a:p>
            <a:r>
              <a:rPr lang="en-US" sz="3500" b="1" dirty="0" smtClean="0">
                <a:latin typeface="Arial Rounded MT Bold" panose="020F0704030504030204" pitchFamily="34" charset="0"/>
              </a:rPr>
              <a:t>Chapter 3</a:t>
            </a:r>
            <a:endParaRPr lang="en-US" sz="3500" b="1" dirty="0">
              <a:latin typeface="Arial Rounded MT Bold" panose="020F0704030504030204" pitchFamily="34" charset="0"/>
            </a:endParaRPr>
          </a:p>
        </p:txBody>
      </p:sp>
    </p:spTree>
    <p:extLst>
      <p:ext uri="{BB962C8B-B14F-4D97-AF65-F5344CB8AC3E}">
        <p14:creationId xmlns:p14="http://schemas.microsoft.com/office/powerpoint/2010/main" val="1423625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3.7&amp;8 Objects in Free Fall Accelerate at the Same Rate</a:t>
            </a:r>
            <a:endParaRPr lang="en-US" dirty="0"/>
          </a:p>
        </p:txBody>
      </p:sp>
      <p:sp>
        <p:nvSpPr>
          <p:cNvPr id="3" name="Content Placeholder 2"/>
          <p:cNvSpPr>
            <a:spLocks noGrp="1"/>
          </p:cNvSpPr>
          <p:nvPr>
            <p:ph sz="half" idx="1"/>
          </p:nvPr>
        </p:nvSpPr>
        <p:spPr/>
        <p:txBody>
          <a:bodyPr/>
          <a:lstStyle/>
          <a:p>
            <a:r>
              <a:rPr lang="en-US" dirty="0" smtClean="0"/>
              <a:t>Acceleration does not depend on mass for objects rolling down inclines.</a:t>
            </a:r>
          </a:p>
          <a:p>
            <a:r>
              <a:rPr lang="en-US" dirty="0" smtClean="0"/>
              <a:t>All freely falling objects have the same force/mass ration and undergo the same acceleration at the same location.</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96100" y="2205319"/>
            <a:ext cx="3733800" cy="2848488"/>
          </a:xfrm>
        </p:spPr>
      </p:pic>
    </p:spTree>
    <p:extLst>
      <p:ext uri="{BB962C8B-B14F-4D97-AF65-F5344CB8AC3E}">
        <p14:creationId xmlns:p14="http://schemas.microsoft.com/office/powerpoint/2010/main" val="671437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3.9 Air Drag</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476500" y="2572544"/>
            <a:ext cx="1905000" cy="2857500"/>
          </a:xfrm>
        </p:spPr>
      </p:pic>
      <p:sp>
        <p:nvSpPr>
          <p:cNvPr id="4" name="Content Placeholder 3"/>
          <p:cNvSpPr>
            <a:spLocks noGrp="1"/>
          </p:cNvSpPr>
          <p:nvPr>
            <p:ph sz="half" idx="2"/>
          </p:nvPr>
        </p:nvSpPr>
        <p:spPr/>
        <p:txBody>
          <a:bodyPr/>
          <a:lstStyle/>
          <a:p>
            <a:r>
              <a:rPr lang="en-US" dirty="0" smtClean="0"/>
              <a:t>Air drag is a factor that has to be dealt with for falling objects</a:t>
            </a:r>
          </a:p>
          <a:p>
            <a:r>
              <a:rPr lang="en-US" dirty="0" smtClean="0"/>
              <a:t>It depends on  speed and surface area</a:t>
            </a:r>
          </a:p>
          <a:p>
            <a:r>
              <a:rPr lang="en-US" dirty="0" smtClean="0"/>
              <a:t>Skydivers: </a:t>
            </a:r>
          </a:p>
          <a:p>
            <a:pPr lvl="1"/>
            <a:r>
              <a:rPr lang="en-US" dirty="0" smtClean="0"/>
              <a:t>Air drag reduces net force and less net force means less acceleration</a:t>
            </a:r>
          </a:p>
          <a:p>
            <a:pPr lvl="1"/>
            <a:r>
              <a:rPr lang="en-US" dirty="0" smtClean="0"/>
              <a:t>Skydivers reach a point where they no longer accelerate – terminal velocity</a:t>
            </a:r>
            <a:endParaRPr lang="en-US" dirty="0"/>
          </a:p>
        </p:txBody>
      </p:sp>
    </p:spTree>
    <p:extLst>
      <p:ext uri="{BB962C8B-B14F-4D97-AF65-F5344CB8AC3E}">
        <p14:creationId xmlns:p14="http://schemas.microsoft.com/office/powerpoint/2010/main" val="2446394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VOCABULARY</a:t>
            </a:r>
            <a:endParaRPr lang="en-US" dirty="0"/>
          </a:p>
        </p:txBody>
      </p:sp>
      <p:sp>
        <p:nvSpPr>
          <p:cNvPr id="3" name="Content Placeholder 2"/>
          <p:cNvSpPr>
            <a:spLocks noGrp="1"/>
          </p:cNvSpPr>
          <p:nvPr>
            <p:ph sz="half" idx="1"/>
          </p:nvPr>
        </p:nvSpPr>
        <p:spPr/>
        <p:txBody>
          <a:bodyPr/>
          <a:lstStyle/>
          <a:p>
            <a:r>
              <a:rPr lang="en-US" dirty="0" smtClean="0"/>
              <a:t>Acceleration</a:t>
            </a:r>
          </a:p>
          <a:p>
            <a:r>
              <a:rPr lang="en-US" dirty="0" smtClean="0"/>
              <a:t>Air drag</a:t>
            </a:r>
          </a:p>
          <a:p>
            <a:r>
              <a:rPr lang="en-US" dirty="0" smtClean="0"/>
              <a:t>Free fall</a:t>
            </a:r>
          </a:p>
          <a:p>
            <a:r>
              <a:rPr lang="en-US" dirty="0" smtClean="0"/>
              <a:t>Friction</a:t>
            </a:r>
          </a:p>
          <a:p>
            <a:r>
              <a:rPr lang="en-US" dirty="0" smtClean="0"/>
              <a:t>Mass</a:t>
            </a:r>
          </a:p>
          <a:p>
            <a:endParaRPr lang="en-US" dirty="0"/>
          </a:p>
        </p:txBody>
      </p:sp>
      <p:sp>
        <p:nvSpPr>
          <p:cNvPr id="4" name="Content Placeholder 3"/>
          <p:cNvSpPr>
            <a:spLocks noGrp="1"/>
          </p:cNvSpPr>
          <p:nvPr>
            <p:ph sz="half" idx="2"/>
          </p:nvPr>
        </p:nvSpPr>
        <p:spPr/>
        <p:txBody>
          <a:bodyPr/>
          <a:lstStyle/>
          <a:p>
            <a:r>
              <a:rPr lang="en-US" dirty="0" smtClean="0"/>
              <a:t>Newton’s 2</a:t>
            </a:r>
            <a:r>
              <a:rPr lang="en-US" baseline="30000" dirty="0" smtClean="0"/>
              <a:t>nd</a:t>
            </a:r>
            <a:r>
              <a:rPr lang="en-US" dirty="0" smtClean="0"/>
              <a:t> Law</a:t>
            </a:r>
          </a:p>
          <a:p>
            <a:r>
              <a:rPr lang="en-US" dirty="0" smtClean="0"/>
              <a:t>Terminal velocity</a:t>
            </a:r>
          </a:p>
          <a:p>
            <a:r>
              <a:rPr lang="en-US" dirty="0" smtClean="0"/>
              <a:t>Volume</a:t>
            </a:r>
          </a:p>
          <a:p>
            <a:r>
              <a:rPr lang="en-US" dirty="0" smtClean="0"/>
              <a:t>weight</a:t>
            </a:r>
            <a:endParaRPr lang="en-US" dirty="0"/>
          </a:p>
        </p:txBody>
      </p:sp>
    </p:spTree>
    <p:extLst>
      <p:ext uri="{BB962C8B-B14F-4D97-AF65-F5344CB8AC3E}">
        <p14:creationId xmlns:p14="http://schemas.microsoft.com/office/powerpoint/2010/main" val="1134769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3.1 What is acceleration?</a:t>
            </a:r>
            <a:endParaRPr lang="en-US" dirty="0"/>
          </a:p>
        </p:txBody>
      </p:sp>
      <p:sp>
        <p:nvSpPr>
          <p:cNvPr id="4" name="Content Placeholder 3"/>
          <p:cNvSpPr>
            <a:spLocks noGrp="1"/>
          </p:cNvSpPr>
          <p:nvPr>
            <p:ph sz="half" idx="1"/>
          </p:nvPr>
        </p:nvSpPr>
        <p:spPr/>
        <p:txBody>
          <a:bodyPr/>
          <a:lstStyle/>
          <a:p>
            <a:r>
              <a:rPr lang="en-US" dirty="0" smtClean="0"/>
              <a:t>Galileo defined acceleration as the rate of change of velocity.</a:t>
            </a:r>
          </a:p>
          <a:p>
            <a:r>
              <a:rPr lang="en-US" dirty="0" smtClean="0"/>
              <a:t>Formula!</a:t>
            </a:r>
          </a:p>
          <a:p>
            <a:pPr lvl="1"/>
            <a:r>
              <a:rPr lang="en-US" dirty="0"/>
              <a:t>a</a:t>
            </a:r>
            <a:r>
              <a:rPr lang="en-US" dirty="0" smtClean="0"/>
              <a:t> = </a:t>
            </a:r>
            <a:r>
              <a:rPr lang="el-GR" dirty="0" smtClean="0"/>
              <a:t>Δ</a:t>
            </a:r>
            <a:r>
              <a:rPr lang="en-US" dirty="0" smtClean="0"/>
              <a:t>v / t</a:t>
            </a:r>
          </a:p>
          <a:p>
            <a:r>
              <a:rPr lang="en-US" dirty="0" smtClean="0"/>
              <a:t>Things that affect acceleration: </a:t>
            </a:r>
          </a:p>
          <a:p>
            <a:pPr lvl="1"/>
            <a:r>
              <a:rPr lang="en-US" dirty="0" smtClean="0"/>
              <a:t>Speeding up</a:t>
            </a:r>
          </a:p>
          <a:p>
            <a:pPr lvl="1"/>
            <a:r>
              <a:rPr lang="en-US" dirty="0" smtClean="0"/>
              <a:t>Slowing down</a:t>
            </a:r>
          </a:p>
          <a:p>
            <a:pPr lvl="1"/>
            <a:r>
              <a:rPr lang="en-US" dirty="0" smtClean="0"/>
              <a:t>Changing direction</a:t>
            </a:r>
          </a:p>
          <a:p>
            <a:pPr lvl="1"/>
            <a:r>
              <a:rPr lang="en-US" dirty="0" smtClean="0"/>
              <a:t>Time</a:t>
            </a:r>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91648" y="2147780"/>
            <a:ext cx="4942703" cy="3707027"/>
          </a:xfrm>
        </p:spPr>
      </p:pic>
    </p:spTree>
    <p:extLst>
      <p:ext uri="{BB962C8B-B14F-4D97-AF65-F5344CB8AC3E}">
        <p14:creationId xmlns:p14="http://schemas.microsoft.com/office/powerpoint/2010/main" val="3894048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Free Fall</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409700" y="2710656"/>
            <a:ext cx="4038600" cy="2581275"/>
          </a:xfrm>
        </p:spPr>
      </p:pic>
      <p:sp>
        <p:nvSpPr>
          <p:cNvPr id="4" name="Content Placeholder 3"/>
          <p:cNvSpPr>
            <a:spLocks noGrp="1"/>
          </p:cNvSpPr>
          <p:nvPr>
            <p:ph sz="half" idx="2"/>
          </p:nvPr>
        </p:nvSpPr>
        <p:spPr/>
        <p:txBody>
          <a:bodyPr/>
          <a:lstStyle/>
          <a:p>
            <a:r>
              <a:rPr lang="en-US" dirty="0" smtClean="0"/>
              <a:t>When air resistance does not affect the motion of an object, then the object is in free fall.</a:t>
            </a:r>
          </a:p>
          <a:p>
            <a:r>
              <a:rPr lang="en-US" dirty="0" smtClean="0"/>
              <a:t>Acceleration is the same for ALL objects in free fall.</a:t>
            </a:r>
          </a:p>
          <a:p>
            <a:pPr algn="ctr"/>
            <a:r>
              <a:rPr lang="en-US" sz="9600" dirty="0" smtClean="0"/>
              <a:t>9.8m/s/s</a:t>
            </a:r>
            <a:endParaRPr lang="en-US" sz="9600" dirty="0"/>
          </a:p>
        </p:txBody>
      </p:sp>
    </p:spTree>
    <p:extLst>
      <p:ext uri="{BB962C8B-B14F-4D97-AF65-F5344CB8AC3E}">
        <p14:creationId xmlns:p14="http://schemas.microsoft.com/office/powerpoint/2010/main" val="556666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3.2 Force Causes Acceleration</a:t>
            </a:r>
            <a:endParaRPr lang="en-US" dirty="0"/>
          </a:p>
        </p:txBody>
      </p:sp>
      <p:sp>
        <p:nvSpPr>
          <p:cNvPr id="3" name="Content Placeholder 2"/>
          <p:cNvSpPr>
            <a:spLocks noGrp="1"/>
          </p:cNvSpPr>
          <p:nvPr>
            <p:ph sz="half" idx="1"/>
          </p:nvPr>
        </p:nvSpPr>
        <p:spPr/>
        <p:txBody>
          <a:bodyPr/>
          <a:lstStyle/>
          <a:p>
            <a:r>
              <a:rPr lang="en-US" dirty="0" smtClean="0"/>
              <a:t>We know that many times there is more than one force acting on an object.  </a:t>
            </a:r>
          </a:p>
          <a:p>
            <a:r>
              <a:rPr lang="en-US" dirty="0" smtClean="0"/>
              <a:t>Acceleration is directly proportional to the net force.</a:t>
            </a:r>
          </a:p>
          <a:p>
            <a:pPr lvl="1"/>
            <a:r>
              <a:rPr lang="en-US" dirty="0" smtClean="0"/>
              <a:t>Acceleration ~ net force</a:t>
            </a:r>
          </a:p>
          <a:p>
            <a:pPr lvl="1"/>
            <a:r>
              <a:rPr lang="en-US" dirty="0" smtClean="0"/>
              <a:t>Example: You pull a wagon with a net force of 20N.  You now double the force to 40N.  How much will the acceleration increase by?</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620000" y="2635624"/>
            <a:ext cx="2976282" cy="2222920"/>
          </a:xfrm>
        </p:spPr>
      </p:pic>
    </p:spTree>
    <p:extLst>
      <p:ext uri="{BB962C8B-B14F-4D97-AF65-F5344CB8AC3E}">
        <p14:creationId xmlns:p14="http://schemas.microsoft.com/office/powerpoint/2010/main" val="3076771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3.3 Mass is a Measure of Inertia</a:t>
            </a:r>
            <a:endParaRPr lang="en-US" dirty="0"/>
          </a:p>
        </p:txBody>
      </p:sp>
      <p:sp>
        <p:nvSpPr>
          <p:cNvPr id="4" name="Content Placeholder 3"/>
          <p:cNvSpPr>
            <a:spLocks noGrp="1"/>
          </p:cNvSpPr>
          <p:nvPr>
            <p:ph sz="half" idx="2"/>
          </p:nvPr>
        </p:nvSpPr>
        <p:spPr/>
        <p:txBody>
          <a:bodyPr/>
          <a:lstStyle/>
          <a:p>
            <a:r>
              <a:rPr lang="en-US" dirty="0" smtClean="0"/>
              <a:t>The greater an object’s mass, the greater it’s inertia.  </a:t>
            </a:r>
          </a:p>
          <a:p>
            <a:r>
              <a:rPr lang="en-US" dirty="0" smtClean="0"/>
              <a:t>Example: tractor trailers need powerful breaks to stop because they pull such heavy loads and have lots of </a:t>
            </a:r>
            <a:r>
              <a:rPr lang="en-US" dirty="0" err="1" smtClean="0"/>
              <a:t>intertia</a:t>
            </a:r>
            <a:endParaRPr lang="en-US" dirty="0"/>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062779" y="2380130"/>
            <a:ext cx="2845398" cy="2654257"/>
          </a:xfrm>
        </p:spPr>
      </p:pic>
    </p:spTree>
    <p:extLst>
      <p:ext uri="{BB962C8B-B14F-4D97-AF65-F5344CB8AC3E}">
        <p14:creationId xmlns:p14="http://schemas.microsoft.com/office/powerpoint/2010/main" val="1103717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Mass vs. Matter vs. Volume vs. Weight</a:t>
            </a:r>
            <a:endParaRPr lang="en-US" dirty="0"/>
          </a:p>
        </p:txBody>
      </p:sp>
      <p:sp>
        <p:nvSpPr>
          <p:cNvPr id="3" name="Content Placeholder 2"/>
          <p:cNvSpPr>
            <a:spLocks noGrp="1"/>
          </p:cNvSpPr>
          <p:nvPr>
            <p:ph sz="half" idx="1"/>
          </p:nvPr>
        </p:nvSpPr>
        <p:spPr/>
        <p:txBody>
          <a:bodyPr/>
          <a:lstStyle/>
          <a:p>
            <a:r>
              <a:rPr lang="en-US" dirty="0" smtClean="0"/>
              <a:t>Mass is the measure of how much matter an object contains</a:t>
            </a:r>
          </a:p>
          <a:p>
            <a:r>
              <a:rPr lang="en-US" dirty="0" smtClean="0"/>
              <a:t>Matter is what the object is made of </a:t>
            </a:r>
          </a:p>
          <a:p>
            <a:r>
              <a:rPr lang="en-US" dirty="0" smtClean="0"/>
              <a:t>Volume is a measure of space</a:t>
            </a:r>
          </a:p>
          <a:p>
            <a:r>
              <a:rPr lang="en-US" dirty="0" smtClean="0"/>
              <a:t>Weight is the force due to gravity that acts of an object’s mass</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2534740"/>
            <a:ext cx="5181600" cy="2933107"/>
          </a:xfrm>
        </p:spPr>
      </p:pic>
    </p:spTree>
    <p:extLst>
      <p:ext uri="{BB962C8B-B14F-4D97-AF65-F5344CB8AC3E}">
        <p14:creationId xmlns:p14="http://schemas.microsoft.com/office/powerpoint/2010/main" val="68841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3.4 Mass and Acceleration are Related</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80588" y="2603975"/>
            <a:ext cx="4496824" cy="2794637"/>
          </a:xfrm>
        </p:spPr>
      </p:pic>
      <p:sp>
        <p:nvSpPr>
          <p:cNvPr id="4" name="Content Placeholder 3"/>
          <p:cNvSpPr>
            <a:spLocks noGrp="1"/>
          </p:cNvSpPr>
          <p:nvPr>
            <p:ph sz="half" idx="2"/>
          </p:nvPr>
        </p:nvSpPr>
        <p:spPr/>
        <p:txBody>
          <a:bodyPr/>
          <a:lstStyle/>
          <a:p>
            <a:r>
              <a:rPr lang="en-US" dirty="0" smtClean="0"/>
              <a:t>More massive objects are more difficult to accelerate</a:t>
            </a:r>
          </a:p>
          <a:p>
            <a:r>
              <a:rPr lang="en-US" dirty="0" smtClean="0"/>
              <a:t>More mass means less acceleration</a:t>
            </a:r>
          </a:p>
          <a:p>
            <a:pPr lvl="1"/>
            <a:r>
              <a:rPr lang="en-US" dirty="0" smtClean="0"/>
              <a:t>Acceleration ~ 1 / mass</a:t>
            </a:r>
            <a:endParaRPr lang="en-US" dirty="0"/>
          </a:p>
        </p:txBody>
      </p:sp>
    </p:spTree>
    <p:extLst>
      <p:ext uri="{BB962C8B-B14F-4D97-AF65-F5344CB8AC3E}">
        <p14:creationId xmlns:p14="http://schemas.microsoft.com/office/powerpoint/2010/main" val="3394735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3.5 Newton’s Second Law</a:t>
            </a:r>
            <a:endParaRPr lang="en-US" dirty="0"/>
          </a:p>
        </p:txBody>
      </p:sp>
      <p:sp>
        <p:nvSpPr>
          <p:cNvPr id="3" name="Content Placeholder 2"/>
          <p:cNvSpPr>
            <a:spLocks noGrp="1"/>
          </p:cNvSpPr>
          <p:nvPr>
            <p:ph sz="half" idx="1"/>
          </p:nvPr>
        </p:nvSpPr>
        <p:spPr/>
        <p:txBody>
          <a:bodyPr/>
          <a:lstStyle/>
          <a:p>
            <a:r>
              <a:rPr lang="en-US" dirty="0" smtClean="0"/>
              <a:t>The acceleration produced by a net force on an object is directly proportional to the net force, is in the same direction as the net force and is inversely proportional to the mass of the object.</a:t>
            </a:r>
          </a:p>
          <a:p>
            <a:pPr lvl="1"/>
            <a:r>
              <a:rPr lang="en-US" dirty="0" smtClean="0"/>
              <a:t>Acceleration ~ net force / mass</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87331" y="1825625"/>
            <a:ext cx="4351338" cy="4351338"/>
          </a:xfrm>
        </p:spPr>
      </p:pic>
    </p:spTree>
    <p:extLst>
      <p:ext uri="{BB962C8B-B14F-4D97-AF65-F5344CB8AC3E}">
        <p14:creationId xmlns:p14="http://schemas.microsoft.com/office/powerpoint/2010/main" val="31650193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3.6 Friction</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2792254"/>
            <a:ext cx="5181600" cy="2418080"/>
          </a:xfrm>
        </p:spPr>
      </p:pic>
      <p:sp>
        <p:nvSpPr>
          <p:cNvPr id="4" name="Content Placeholder 3"/>
          <p:cNvSpPr>
            <a:spLocks noGrp="1"/>
          </p:cNvSpPr>
          <p:nvPr>
            <p:ph sz="half" idx="2"/>
          </p:nvPr>
        </p:nvSpPr>
        <p:spPr/>
        <p:txBody>
          <a:bodyPr/>
          <a:lstStyle/>
          <a:p>
            <a:r>
              <a:rPr lang="en-US" dirty="0" smtClean="0"/>
              <a:t>Friction is a force that arises when an object rubs against something else</a:t>
            </a:r>
          </a:p>
          <a:p>
            <a:r>
              <a:rPr lang="en-US" dirty="0" err="1" smtClean="0"/>
              <a:t>Microwelds</a:t>
            </a:r>
            <a:endParaRPr lang="en-US" dirty="0" smtClean="0"/>
          </a:p>
          <a:p>
            <a:r>
              <a:rPr lang="en-US" dirty="0" smtClean="0"/>
              <a:t>Depends on </a:t>
            </a:r>
          </a:p>
          <a:p>
            <a:pPr lvl="1"/>
            <a:r>
              <a:rPr lang="en-US" dirty="0" smtClean="0"/>
              <a:t>Kinds of materials</a:t>
            </a:r>
          </a:p>
          <a:p>
            <a:pPr lvl="1"/>
            <a:r>
              <a:rPr lang="en-US" dirty="0" smtClean="0"/>
              <a:t>How much they are pressed together</a:t>
            </a:r>
            <a:endParaRPr lang="en-US" dirty="0"/>
          </a:p>
        </p:txBody>
      </p:sp>
    </p:spTree>
    <p:extLst>
      <p:ext uri="{BB962C8B-B14F-4D97-AF65-F5344CB8AC3E}">
        <p14:creationId xmlns:p14="http://schemas.microsoft.com/office/powerpoint/2010/main" val="2822179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425</Words>
  <Application>Microsoft Office PowerPoint</Application>
  <PresentationFormat>Widescreen</PresentationFormat>
  <Paragraphs>60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Rounded MT Bold</vt:lpstr>
      <vt:lpstr>Calibri</vt:lpstr>
      <vt:lpstr>Calibri Light</vt:lpstr>
      <vt:lpstr>Office Theme</vt:lpstr>
      <vt:lpstr>PowerPoint Presentation</vt:lpstr>
      <vt:lpstr>3.1 What is acceleration?</vt:lpstr>
      <vt:lpstr>Free Fall</vt:lpstr>
      <vt:lpstr>3.2 Force Causes Acceleration</vt:lpstr>
      <vt:lpstr>3.3 Mass is a Measure of Inertia</vt:lpstr>
      <vt:lpstr>Mass vs. Matter vs. Volume vs. Weight</vt:lpstr>
      <vt:lpstr>3.4 Mass and Acceleration are Related</vt:lpstr>
      <vt:lpstr>3.5 Newton’s Second Law</vt:lpstr>
      <vt:lpstr>3.6 Friction</vt:lpstr>
      <vt:lpstr>3.7&amp;8 Objects in Free Fall Accelerate at the Same Rate</vt:lpstr>
      <vt:lpstr>3.9 Air Drag</vt:lpstr>
      <vt:lpstr>VOCABULARY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StaffRachel Roberge</dc:creator>
  <cp:lastModifiedBy>StaffRachel Roberge</cp:lastModifiedBy>
  <cp:revision>4</cp:revision>
  <dcterms:created xsi:type="dcterms:W3CDTF">2013-10-02T13:23:24Z</dcterms:created>
  <dcterms:modified xsi:type="dcterms:W3CDTF">2013-10-02T13:42:18Z</dcterms:modified>
</cp:coreProperties>
</file>