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44" d="100"/>
          <a:sy n="44" d="100"/>
        </p:scale>
        <p:origin x="54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9A45-5F36-47D1-97E2-93A3819D15BD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969D-E6DD-4E04-AA56-6D5DEFA99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56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9A45-5F36-47D1-97E2-93A3819D15BD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969D-E6DD-4E04-AA56-6D5DEFA99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10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9A45-5F36-47D1-97E2-93A3819D15BD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969D-E6DD-4E04-AA56-6D5DEFA99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6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9A45-5F36-47D1-97E2-93A3819D15BD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969D-E6DD-4E04-AA56-6D5DEFA99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5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9A45-5F36-47D1-97E2-93A3819D15BD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969D-E6DD-4E04-AA56-6D5DEFA99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61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9A45-5F36-47D1-97E2-93A3819D15BD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969D-E6DD-4E04-AA56-6D5DEFA99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31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9A45-5F36-47D1-97E2-93A3819D15BD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969D-E6DD-4E04-AA56-6D5DEFA99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64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9A45-5F36-47D1-97E2-93A3819D15BD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969D-E6DD-4E04-AA56-6D5DEFA99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96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9A45-5F36-47D1-97E2-93A3819D15BD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969D-E6DD-4E04-AA56-6D5DEFA99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80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9A45-5F36-47D1-97E2-93A3819D15BD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969D-E6DD-4E04-AA56-6D5DEFA99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39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9A45-5F36-47D1-97E2-93A3819D15BD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969D-E6DD-4E04-AA56-6D5DEFA99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04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69A45-5F36-47D1-97E2-93A3819D15BD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1969D-E6DD-4E04-AA56-6D5DEFA99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00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youtube.com/watch?v=m55kgyApYrY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309" y="0"/>
            <a:ext cx="104633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09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Many nonmetals are gases at room temperature. (Bromine is a liquid at room temperature). </a:t>
            </a:r>
          </a:p>
          <a:p>
            <a:r>
              <a:rPr lang="en-US" dirty="0"/>
              <a:t>• Solid nonmetals include carbon, phosphorus, selenium, sulfur, and iodine. These solids are brittle at room temperature. </a:t>
            </a:r>
          </a:p>
          <a:p>
            <a:r>
              <a:rPr lang="en-US" dirty="0"/>
              <a:t>• A nonmetal is an element that is a poor conductor of heat and electricity. </a:t>
            </a:r>
          </a:p>
          <a:p>
            <a:r>
              <a:rPr lang="en-US" dirty="0"/>
              <a:t>• Nonmetals are found on the right hand side of the periodic table. 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050" y="2091531"/>
            <a:ext cx="3771900" cy="3819525"/>
          </a:xfrm>
        </p:spPr>
      </p:pic>
    </p:spTree>
    <p:extLst>
      <p:ext uri="{BB962C8B-B14F-4D97-AF65-F5344CB8AC3E}">
        <p14:creationId xmlns:p14="http://schemas.microsoft.com/office/powerpoint/2010/main" val="2731344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Periodic Trends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46479"/>
            <a:ext cx="5181600" cy="350963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/>
          </a:p>
          <a:p>
            <a:r>
              <a:rPr lang="en-US" dirty="0"/>
              <a:t>The arrangement of the periodic table reveals trends in the properties of the elements. </a:t>
            </a:r>
          </a:p>
          <a:p>
            <a:r>
              <a:rPr lang="en-US" dirty="0"/>
              <a:t>A trend is a predictable change in a particular direction. </a:t>
            </a:r>
          </a:p>
          <a:p>
            <a:r>
              <a:rPr lang="en-US" dirty="0"/>
              <a:t>Understanding a trend among the elements enables you to make predictions about the chemical behavior of the elements. </a:t>
            </a:r>
          </a:p>
          <a:p>
            <a:r>
              <a:rPr lang="en-US" dirty="0"/>
              <a:t>These trends in properties of the elements in a group or period can be explained in terms of electron configurations. </a:t>
            </a:r>
          </a:p>
          <a:p>
            <a:endParaRPr lang="en-US" dirty="0"/>
          </a:p>
          <a:p>
            <a:r>
              <a:rPr lang="en-US" dirty="0"/>
              <a:t>Atomic radius - distance from the center of an atom's nucleus to its outer most electron </a:t>
            </a:r>
          </a:p>
          <a:p>
            <a:r>
              <a:rPr lang="en-US" dirty="0"/>
              <a:t>First ionization energy - the amount of energy needed to remove one (the outermost) electron from an atom. </a:t>
            </a:r>
          </a:p>
          <a:p>
            <a:r>
              <a:rPr lang="en-US" dirty="0"/>
              <a:t>Electronegativity - the measure of an atoms attraction for electrons in a chemical bond </a:t>
            </a:r>
          </a:p>
        </p:txBody>
      </p:sp>
    </p:spTree>
    <p:extLst>
      <p:ext uri="{BB962C8B-B14F-4D97-AF65-F5344CB8AC3E}">
        <p14:creationId xmlns:p14="http://schemas.microsoft.com/office/powerpoint/2010/main" val="3980584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Table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875" y="1904433"/>
            <a:ext cx="8522072" cy="4670538"/>
          </a:xfrm>
        </p:spPr>
      </p:pic>
    </p:spTree>
    <p:extLst>
      <p:ext uri="{BB962C8B-B14F-4D97-AF65-F5344CB8AC3E}">
        <p14:creationId xmlns:p14="http://schemas.microsoft.com/office/powerpoint/2010/main" val="3970352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Table Tile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096294"/>
            <a:ext cx="3810000" cy="3810000"/>
          </a:xfrm>
        </p:spPr>
      </p:pic>
    </p:spTree>
    <p:extLst>
      <p:ext uri="{BB962C8B-B14F-4D97-AF65-F5344CB8AC3E}">
        <p14:creationId xmlns:p14="http://schemas.microsoft.com/office/powerpoint/2010/main" val="1151318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Alkali Metals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/>
          </a:p>
          <a:p>
            <a:r>
              <a:rPr lang="en-US" dirty="0"/>
              <a:t>Elements in Group 1 are called </a:t>
            </a:r>
            <a:r>
              <a:rPr lang="en-US" b="1" dirty="0"/>
              <a:t>alkali metals. </a:t>
            </a:r>
            <a:endParaRPr lang="en-US" dirty="0"/>
          </a:p>
          <a:p>
            <a:r>
              <a:rPr lang="en-US" dirty="0"/>
              <a:t>lithium, sodium, potassium, rubidium, cesium, and francium </a:t>
            </a:r>
          </a:p>
          <a:p>
            <a:r>
              <a:rPr lang="en-US" dirty="0"/>
              <a:t>• Alkali metals are so named because they are metals that react with water to make alkaline solutions. </a:t>
            </a:r>
          </a:p>
          <a:p>
            <a:r>
              <a:rPr lang="en-US" dirty="0"/>
              <a:t>• Because the alkali metals have a single valence electron, they are very reactive. </a:t>
            </a:r>
          </a:p>
          <a:p>
            <a:r>
              <a:rPr lang="en-US" dirty="0"/>
              <a:t>In losing its one valence electron, potassium achieves a stable electron configuration. </a:t>
            </a:r>
          </a:p>
          <a:p>
            <a:r>
              <a:rPr lang="en-US" dirty="0"/>
              <a:t>• Alkali metals are never found in nature as pure elements but are found as compounds.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http://www.youtube.com/watch?v=m55kgyApYrY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2029619"/>
            <a:ext cx="4724400" cy="3943350"/>
          </a:xfrm>
        </p:spPr>
      </p:pic>
    </p:spTree>
    <p:extLst>
      <p:ext uri="{BB962C8B-B14F-4D97-AF65-F5344CB8AC3E}">
        <p14:creationId xmlns:p14="http://schemas.microsoft.com/office/powerpoint/2010/main" val="661101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Alkaline Earth 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Group 2 elements are called </a:t>
            </a:r>
            <a:r>
              <a:rPr lang="en-US" b="1" dirty="0"/>
              <a:t>alkaline-earth metals. </a:t>
            </a:r>
            <a:endParaRPr lang="en-US" dirty="0"/>
          </a:p>
          <a:p>
            <a:r>
              <a:rPr lang="en-US" dirty="0"/>
              <a:t>• The alkaline-earth metals are slightly less reactive than the alkali metals. </a:t>
            </a:r>
          </a:p>
          <a:p>
            <a:r>
              <a:rPr lang="en-US" dirty="0"/>
              <a:t>They are usually found as compounds. </a:t>
            </a:r>
          </a:p>
          <a:p>
            <a:r>
              <a:rPr lang="en-US" dirty="0"/>
              <a:t>• The alkaline-earth metals have two valence electrons and must lose both their valence electrons to get to a stable electron configuration. </a:t>
            </a:r>
          </a:p>
          <a:p>
            <a:r>
              <a:rPr lang="en-US" dirty="0"/>
              <a:t>It takes more energy to lose two electrons than it takes to lose just the one electron that the alkali metals must give up to become stable. 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308917"/>
            <a:ext cx="5181600" cy="3384754"/>
          </a:xfrm>
        </p:spPr>
      </p:pic>
    </p:spTree>
    <p:extLst>
      <p:ext uri="{BB962C8B-B14F-4D97-AF65-F5344CB8AC3E}">
        <p14:creationId xmlns:p14="http://schemas.microsoft.com/office/powerpoint/2010/main" val="4004695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/>
          </a:p>
          <a:p>
            <a:r>
              <a:rPr lang="en-US" dirty="0"/>
              <a:t>The </a:t>
            </a:r>
            <a:r>
              <a:rPr lang="en-US" b="1" dirty="0"/>
              <a:t>transition metals </a:t>
            </a:r>
            <a:r>
              <a:rPr lang="en-US" dirty="0"/>
              <a:t>constitute Groups 3 through 12 and are sometimes called the d-block elements because of their position in the periodic table. </a:t>
            </a:r>
          </a:p>
          <a:p>
            <a:r>
              <a:rPr lang="en-US" dirty="0"/>
              <a:t>A transition metal is one of the metals that can use the inner shell before using the outer shell to bond. </a:t>
            </a:r>
          </a:p>
          <a:p>
            <a:r>
              <a:rPr lang="en-US" dirty="0"/>
              <a:t>• A transition metal may lose one, two, or even three valence electrons depending on the element with which it reacts. </a:t>
            </a:r>
          </a:p>
          <a:p>
            <a:r>
              <a:rPr lang="en-US" dirty="0"/>
              <a:t>• Generally, the transition metals are less reactive than the alkali metals and the alkaline-earth metals are. </a:t>
            </a:r>
          </a:p>
          <a:p>
            <a:r>
              <a:rPr lang="en-US" dirty="0"/>
              <a:t>Some transition metals are so unreactive that they seldom form compounds with other elements. 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90688"/>
            <a:ext cx="5834066" cy="4100512"/>
          </a:xfrm>
        </p:spPr>
      </p:pic>
    </p:spTree>
    <p:extLst>
      <p:ext uri="{BB962C8B-B14F-4D97-AF65-F5344CB8AC3E}">
        <p14:creationId xmlns:p14="http://schemas.microsoft.com/office/powerpoint/2010/main" val="2144979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Halogens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Elements in Group 17 of the periodic table are called the halogens.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halogens are the most reactive group of nonmetal elements.</a:t>
            </a:r>
          </a:p>
          <a:p>
            <a:r>
              <a:rPr lang="en-US" dirty="0" smtClean="0"/>
              <a:t>•</a:t>
            </a:r>
          </a:p>
          <a:p>
            <a:r>
              <a:rPr lang="en-US" dirty="0" smtClean="0"/>
              <a:t>When halogens react, they often gain the one electron needed to have eight valence electrons, a filled outer energy level.</a:t>
            </a:r>
          </a:p>
          <a:p>
            <a:r>
              <a:rPr lang="en-US" dirty="0" smtClean="0"/>
              <a:t>•</a:t>
            </a:r>
          </a:p>
          <a:p>
            <a:r>
              <a:rPr lang="en-US" dirty="0" smtClean="0"/>
              <a:t>Because the alkali metals have one valence electron, they are ideally suited to react with the halogens.</a:t>
            </a:r>
          </a:p>
          <a:p>
            <a:r>
              <a:rPr lang="en-US" dirty="0" smtClean="0"/>
              <a:t>•</a:t>
            </a:r>
          </a:p>
          <a:p>
            <a:r>
              <a:rPr lang="en-US" dirty="0" smtClean="0"/>
              <a:t>The halogens react with most metals to produce salts.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8086" y="1825625"/>
            <a:ext cx="4764314" cy="2877004"/>
          </a:xfrm>
        </p:spPr>
      </p:pic>
    </p:spTree>
    <p:extLst>
      <p:ext uri="{BB962C8B-B14F-4D97-AF65-F5344CB8AC3E}">
        <p14:creationId xmlns:p14="http://schemas.microsoft.com/office/powerpoint/2010/main" val="59071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Noble 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Group 18 elements are called the noble gases.</a:t>
            </a:r>
          </a:p>
          <a:p>
            <a:r>
              <a:rPr lang="en-US" dirty="0" smtClean="0"/>
              <a:t>•</a:t>
            </a:r>
          </a:p>
          <a:p>
            <a:r>
              <a:rPr lang="en-US" dirty="0" smtClean="0"/>
              <a:t>The noble gas atoms have a full set of electrons in their outermost energy level.</a:t>
            </a:r>
          </a:p>
          <a:p>
            <a:r>
              <a:rPr lang="en-US" dirty="0" smtClean="0"/>
              <a:t>•</a:t>
            </a:r>
          </a:p>
          <a:p>
            <a:r>
              <a:rPr lang="en-US" dirty="0" smtClean="0"/>
              <a:t>The low reactivity of noble gases leads to some special uses.</a:t>
            </a:r>
          </a:p>
          <a:p>
            <a:r>
              <a:rPr lang="en-US" dirty="0" smtClean="0"/>
              <a:t>•</a:t>
            </a:r>
          </a:p>
          <a:p>
            <a:r>
              <a:rPr lang="en-US" dirty="0" smtClean="0"/>
              <a:t>The noble gases were once called inert gases because they were thought to be completely unreactive.</a:t>
            </a:r>
          </a:p>
          <a:p>
            <a:r>
              <a:rPr lang="en-US" dirty="0" smtClean="0"/>
              <a:t>•</a:t>
            </a:r>
          </a:p>
          <a:p>
            <a:r>
              <a:rPr lang="en-US" dirty="0" smtClean="0"/>
              <a:t>In 1962, chemists were able to get xenon to react, making the compound XePtF6.</a:t>
            </a:r>
          </a:p>
          <a:p>
            <a:r>
              <a:rPr lang="en-US" dirty="0" smtClean="0"/>
              <a:t>•</a:t>
            </a:r>
          </a:p>
          <a:p>
            <a:r>
              <a:rPr lang="en-US" dirty="0" smtClean="0"/>
              <a:t>In 1979, chemists were able to form the first xenon-carbon bonds.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199" y="1825625"/>
            <a:ext cx="5606143" cy="2693829"/>
          </a:xfrm>
        </p:spPr>
      </p:pic>
    </p:spTree>
    <p:extLst>
      <p:ext uri="{BB962C8B-B14F-4D97-AF65-F5344CB8AC3E}">
        <p14:creationId xmlns:p14="http://schemas.microsoft.com/office/powerpoint/2010/main" val="3102899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Hydrogen is the most common element in the universe. </a:t>
            </a:r>
          </a:p>
          <a:p>
            <a:r>
              <a:rPr lang="en-US" dirty="0"/>
              <a:t>It is estimated that about three out of every four atoms in the universe are hydrogen. </a:t>
            </a:r>
          </a:p>
          <a:p>
            <a:r>
              <a:rPr lang="en-US" dirty="0"/>
              <a:t>• Because it consists of just one proton and one electron, hydrogen behaves unlike any other element. </a:t>
            </a:r>
          </a:p>
          <a:p>
            <a:r>
              <a:rPr lang="en-US" dirty="0"/>
              <a:t>• Hydrogen is in a class by itself in the periodic table. 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044" y="1690688"/>
            <a:ext cx="3180755" cy="4241006"/>
          </a:xfrm>
        </p:spPr>
      </p:pic>
    </p:spTree>
    <p:extLst>
      <p:ext uri="{BB962C8B-B14F-4D97-AF65-F5344CB8AC3E}">
        <p14:creationId xmlns:p14="http://schemas.microsoft.com/office/powerpoint/2010/main" val="2318431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Metalloids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Metalloids are found on the periodic table between the metals and nonmetals. </a:t>
            </a:r>
          </a:p>
          <a:p>
            <a:r>
              <a:rPr lang="en-US" dirty="0"/>
              <a:t>• A metalloid is an element that has some characteristics of metals and some characteristics of nonmetals. All metalloids are solids at room temperature. </a:t>
            </a:r>
          </a:p>
          <a:p>
            <a:r>
              <a:rPr lang="en-US" dirty="0"/>
              <a:t>• Metalloids are less malleable than metals but not as brittle 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436915"/>
            <a:ext cx="5181600" cy="4457656"/>
          </a:xfrm>
        </p:spPr>
      </p:pic>
    </p:spTree>
    <p:extLst>
      <p:ext uri="{BB962C8B-B14F-4D97-AF65-F5344CB8AC3E}">
        <p14:creationId xmlns:p14="http://schemas.microsoft.com/office/powerpoint/2010/main" val="165169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dirty="0"/>
              <a:t>All metals are excellent conductors of electricity. </a:t>
            </a:r>
          </a:p>
          <a:p>
            <a:r>
              <a:rPr lang="en-US" dirty="0"/>
              <a:t>Electrical conductivity is the one property that distinguishes metals from the nonmetal elements. </a:t>
            </a:r>
          </a:p>
          <a:p>
            <a:r>
              <a:rPr lang="en-US" dirty="0"/>
              <a:t>• Some metals, such as manganese, are brittle. </a:t>
            </a:r>
          </a:p>
          <a:p>
            <a:r>
              <a:rPr lang="en-US" dirty="0"/>
              <a:t>• Other metals, such as gold and copper, are ductile and malleable. </a:t>
            </a:r>
          </a:p>
          <a:p>
            <a:r>
              <a:rPr lang="en-US" dirty="0"/>
              <a:t>Ductile means that the metal can be squeezed out into a wire. </a:t>
            </a:r>
          </a:p>
          <a:p>
            <a:r>
              <a:rPr lang="en-US" dirty="0"/>
              <a:t>Malleable means that the metal can be hammered or rolled into sheets. 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750" y="2463006"/>
            <a:ext cx="4762500" cy="3076575"/>
          </a:xfrm>
        </p:spPr>
      </p:pic>
    </p:spTree>
    <p:extLst>
      <p:ext uri="{BB962C8B-B14F-4D97-AF65-F5344CB8AC3E}">
        <p14:creationId xmlns:p14="http://schemas.microsoft.com/office/powerpoint/2010/main" val="663386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833</Words>
  <Application>Microsoft Office PowerPoint</Application>
  <PresentationFormat>Widescreen</PresentationFormat>
  <Paragraphs>83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Alkali Metals</vt:lpstr>
      <vt:lpstr>Alkaline Earth Metals</vt:lpstr>
      <vt:lpstr>Transition Metals</vt:lpstr>
      <vt:lpstr>Halogens</vt:lpstr>
      <vt:lpstr>Noble Gases</vt:lpstr>
      <vt:lpstr>Hydrogen</vt:lpstr>
      <vt:lpstr>Metalloids</vt:lpstr>
      <vt:lpstr>Metals</vt:lpstr>
      <vt:lpstr>Nonmetals</vt:lpstr>
      <vt:lpstr>Other Periodic Trends</vt:lpstr>
      <vt:lpstr>Periodic Table</vt:lpstr>
      <vt:lpstr>Periodic Table Tile</vt:lpstr>
    </vt:vector>
  </TitlesOfParts>
  <Company>Scituate School System IT Department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StaffRachel Roberge</dc:creator>
  <cp:lastModifiedBy>StaffRachel Roberge</cp:lastModifiedBy>
  <cp:revision>4</cp:revision>
  <dcterms:created xsi:type="dcterms:W3CDTF">2014-04-17T16:38:14Z</dcterms:created>
  <dcterms:modified xsi:type="dcterms:W3CDTF">2014-04-17T17:01:04Z</dcterms:modified>
</cp:coreProperties>
</file>